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4578"/>
  </p:normalViewPr>
  <p:slideViewPr>
    <p:cSldViewPr snapToGrid="0" snapToObjects="1" showGuides="1">
      <p:cViewPr varScale="1">
        <p:scale>
          <a:sx n="98" d="100"/>
          <a:sy n="98" d="100"/>
        </p:scale>
        <p:origin x="192" y="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49.png>
</file>

<file path=ppt/media/image50.png>
</file>

<file path=ppt/media/image51.png>
</file>

<file path=ppt/media/image5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6CFC54-64E6-FE4E-BD11-86CCA0A83E6B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CC79DD-D11E-C842-BA6F-22DBD7D33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14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13422-5834-AE43-B0BF-73992894F9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35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A68F4-A255-DF4E-B6EF-23566A2DDF91}" type="datetimeFigureOut">
              <a:rPr lang="en-US" smtClean="0"/>
              <a:t>12/21/16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ADA4BAF-7DEE-2840-9163-3E9E0060D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02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50.png"/><Relationship Id="rId5" Type="http://schemas.openxmlformats.org/officeDocument/2006/relationships/image" Target="../media/image51.png"/><Relationship Id="rId6" Type="http://schemas.openxmlformats.org/officeDocument/2006/relationships/image" Target="../media/image2.emf"/><Relationship Id="rId7" Type="http://schemas.openxmlformats.org/officeDocument/2006/relationships/image" Target="../media/image53.png"/><Relationship Id="rId8" Type="http://schemas.openxmlformats.org/officeDocument/2006/relationships/image" Target="../media/image3.emf"/><Relationship Id="rId9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 smtClean="0"/>
              <a:t>研究進捗</a:t>
            </a:r>
            <a:r>
              <a:rPr lang="en-US" altLang="ja-JP" dirty="0" smtClean="0"/>
              <a:t>20161221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216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2160589"/>
                <a:ext cx="8596668" cy="4697411"/>
              </a:xfrm>
            </p:spPr>
            <p:txBody>
              <a:bodyPr>
                <a:normAutofit fontScale="85000" lnSpcReduction="10000"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ja-JP" i="1">
                            <a:latin typeface="Cambria Math" charset="0"/>
                          </a:rPr>
                          <m:t>=2)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it-IT" dirty="0"/>
                  <a:t>-9.999999e-01 -1.903814e-01 -1.903814e-01 6.092853e-09 3.200340e-08</a:t>
                </a:r>
              </a:p>
              <a:p>
                <a:pPr marL="0" indent="0">
                  <a:buNone/>
                </a:pPr>
                <a:r>
                  <a:rPr lang="it-IT" dirty="0"/>
                  <a:t>-5.000000e-01 -2.306056e-01 -2.306056e-01 2.354253e-09 1.020900e-08</a:t>
                </a:r>
              </a:p>
              <a:p>
                <a:pPr marL="0" indent="0">
                  <a:buNone/>
                </a:pPr>
                <a:r>
                  <a:rPr lang="it-IT" dirty="0"/>
                  <a:t>5.000000e-08 -2.201357e-01 -2.201357e-01 3.109527e-09 1.412550e-08</a:t>
                </a:r>
              </a:p>
              <a:p>
                <a:pPr marL="0" indent="0">
                  <a:buNone/>
                </a:pPr>
                <a:r>
                  <a:rPr lang="it-IT" dirty="0"/>
                  <a:t>5.000001e-01 -1.912391e-01 -1.912391e-01 3.723516e-09 1.947048e-08</a:t>
                </a:r>
              </a:p>
              <a:p>
                <a:pPr marL="0" indent="0">
                  <a:buNone/>
                </a:pPr>
                <a:r>
                  <a:rPr lang="it-IT" dirty="0"/>
                  <a:t>1.000000e+00 -2.007448e-01 -2.007448e-01 4.648606e-09 2.315679e-08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ja-JP" i="1">
                            <a:latin typeface="Cambria Math" charset="0"/>
                          </a:rPr>
                          <m:t>=2)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nb-NO" dirty="0"/>
                  <a:t>-9.999999e-01 1.112458e-01 1.112458e-01 3.879879e-09 3.487664e-08</a:t>
                </a:r>
              </a:p>
              <a:p>
                <a:pPr marL="0" indent="0">
                  <a:buNone/>
                </a:pPr>
                <a:r>
                  <a:rPr lang="nb-NO" dirty="0"/>
                  <a:t>-5.000000e-01 1.135845e-01 1.135845e-01 4.422006e-09 3.893143e-08</a:t>
                </a:r>
              </a:p>
              <a:p>
                <a:pPr marL="0" indent="0">
                  <a:buNone/>
                </a:pPr>
                <a:r>
                  <a:rPr lang="nb-NO" dirty="0"/>
                  <a:t>5.000000e-08 2.198813e-01 2.198813e-01 9.717922e-10 4.419622e-09</a:t>
                </a:r>
              </a:p>
              <a:p>
                <a:pPr marL="0" indent="0">
                  <a:buNone/>
                </a:pPr>
                <a:r>
                  <a:rPr lang="nb-NO" dirty="0"/>
                  <a:t>5.000001e-01 2.307951e-01 2.307951e-01 1.901922e-09 8.240736e-09</a:t>
                </a:r>
              </a:p>
              <a:p>
                <a:pPr marL="0" indent="0">
                  <a:buNone/>
                </a:pPr>
                <a:r>
                  <a:rPr lang="nb-NO" dirty="0"/>
                  <a:t>1.000000e+00 2.292707e-01 2.292707e-01 2.608542e-09 1.137756e-08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2160589"/>
                <a:ext cx="8596668" cy="4697411"/>
              </a:xfrm>
              <a:blipFill rotWithShape="0">
                <a:blip r:embed="rId2"/>
                <a:stretch>
                  <a:fillRect l="-2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3220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48789"/>
            <a:ext cx="8596668" cy="1320800"/>
          </a:xfrm>
        </p:spPr>
        <p:txBody>
          <a:bodyPr/>
          <a:lstStyle/>
          <a:p>
            <a:r>
              <a:rPr lang="ja-JP" altLang="en-US" dirty="0" smtClean="0"/>
              <a:t>構成比の</a:t>
            </a:r>
            <a:r>
              <a:rPr lang="en-US" altLang="ja-JP" dirty="0" smtClean="0"/>
              <a:t>Gradient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162595"/>
                <a:ext cx="8780175" cy="5695405"/>
              </a:xfrm>
            </p:spPr>
            <p:txBody>
              <a:bodyPr>
                <a:normAutofit fontScale="77500" lnSpcReduction="2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𝑠𝑜𝑓𝑡𝑚𝑎𝑥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1: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</m:sub>
                        </m:sSub>
                      </m:e>
                    </m:d>
                  </m:oMath>
                </a14:m>
                <a:endParaRPr lang="en-US" b="0" dirty="0" smtClean="0"/>
              </a:p>
              <a:p>
                <a:r>
                  <a:rPr lang="en-US" dirty="0"/>
                  <a:t>Subtype</a:t>
                </a:r>
                <a:r>
                  <a:rPr lang="ja-JP" altLang="en-US" dirty="0"/>
                  <a:t>数</a:t>
                </a:r>
                <a:r>
                  <a:rPr lang="en-US" altLang="ja-JP" dirty="0"/>
                  <a:t>2</a:t>
                </a:r>
                <a:r>
                  <a:rPr lang="ja-JP" altLang="en-US" dirty="0"/>
                  <a:t>の場合</a:t>
                </a:r>
                <a:endParaRPr lang="is-IS" dirty="0"/>
              </a:p>
              <a:p>
                <a:r>
                  <a:rPr lang="ja-JP" altLang="en-US" dirty="0"/>
                  <a:t>左から、</a:t>
                </a:r>
                <a:r>
                  <a:rPr lang="en-US" altLang="ja-JP" dirty="0" err="1" smtClean="0"/>
                  <a:t>softmax</a:t>
                </a:r>
                <a:r>
                  <a:rPr lang="ja-JP" altLang="en-US" dirty="0" smtClean="0"/>
                  <a:t>変換前</a:t>
                </a:r>
                <a:r>
                  <a:rPr lang="ja-JP" altLang="en-US" dirty="0"/>
                  <a:t>のパラメータ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ja-JP" altLang="en-US" dirty="0"/>
                  <a:t>、</a:t>
                </a:r>
                <a:r>
                  <a:rPr lang="en-US" altLang="ja-JP" dirty="0"/>
                  <a:t>numerical gradient</a:t>
                </a:r>
                <a:r>
                  <a:rPr lang="ja-JP" altLang="en-US" dirty="0"/>
                  <a:t>、</a:t>
                </a:r>
                <a:r>
                  <a:rPr lang="en-US" altLang="ja-JP" dirty="0"/>
                  <a:t>analytical gradient</a:t>
                </a:r>
                <a:r>
                  <a:rPr lang="ja-JP" altLang="en-US" dirty="0"/>
                  <a:t>、</a:t>
                </a:r>
                <a:r>
                  <a:rPr lang="en-US" altLang="ja-JP" dirty="0"/>
                  <a:t>absolute </a:t>
                </a:r>
                <a:r>
                  <a:rPr lang="en-US" altLang="ja-JP" dirty="0" smtClean="0"/>
                  <a:t>error</a:t>
                </a:r>
                <a:r>
                  <a:rPr lang="ja-JP" altLang="en-US" dirty="0" smtClean="0"/>
                  <a:t>、</a:t>
                </a:r>
                <a:r>
                  <a:rPr lang="en-US" altLang="ja-JP" dirty="0" smtClean="0"/>
                  <a:t>relative error</a:t>
                </a:r>
                <a:endParaRPr lang="is-IS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𝑄</m:t>
                        </m:r>
                      </m:num>
                      <m:den>
                        <m:r>
                          <a:rPr lang="en-US" i="1" smtClean="0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is-IS" dirty="0"/>
                  <a:t>-9.999981e-01   8.071190e+02    8.071185e+02    4.700889e-04    5.824282e-07</a:t>
                </a:r>
              </a:p>
              <a:p>
                <a:pPr marL="0" indent="0">
                  <a:buNone/>
                </a:pPr>
                <a:r>
                  <a:rPr lang="is-IS" dirty="0"/>
                  <a:t>-4.999982e-01   6.778500e+02    6.778494e+02    5.866964e-04    8.655254e-07</a:t>
                </a:r>
              </a:p>
              <a:p>
                <a:pPr marL="0" indent="0">
                  <a:buNone/>
                </a:pPr>
                <a:r>
                  <a:rPr lang="is-IS" dirty="0"/>
                  <a:t>1.349553e-06    4.875506e+02    4.875500e+02    5.429028e-04    1.113531e-06</a:t>
                </a:r>
              </a:p>
              <a:p>
                <a:pPr marL="0" indent="0">
                  <a:buNone/>
                </a:pPr>
                <a:r>
                  <a:rPr lang="is-IS" dirty="0"/>
                  <a:t>5.000014e-01    1.806262e+02    1.806255e+02    6.661788e-04    3.688164e-06</a:t>
                </a:r>
              </a:p>
              <a:p>
                <a:pPr marL="0" indent="0">
                  <a:buNone/>
                </a:pPr>
                <a:r>
                  <a:rPr lang="is-IS" dirty="0"/>
                  <a:t>1.000002e+00    -2.414807e+02   -2.414816e+02   8.356419e-04    </a:t>
                </a:r>
                <a:r>
                  <a:rPr lang="is-IS" dirty="0" smtClean="0"/>
                  <a:t>3.460491e-06</a:t>
                </a:r>
                <a:endParaRPr lang="en-US" dirty="0" smtClean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𝑄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is-IS" dirty="0"/>
                  <a:t>-9.999968e-01   5.211024e+02    5.211015e+02    9.223360e-04    1.769971e-06</a:t>
                </a:r>
              </a:p>
              <a:p>
                <a:pPr marL="0" indent="0">
                  <a:buNone/>
                </a:pPr>
                <a:r>
                  <a:rPr lang="is-IS" dirty="0"/>
                  <a:t>-4.999980e-01   4.026799e+02    4.026792e+02    7.011301e-04    1.741160e-06</a:t>
                </a:r>
              </a:p>
              <a:p>
                <a:pPr marL="0" indent="0">
                  <a:buNone/>
                </a:pPr>
                <a:r>
                  <a:rPr lang="is-IS" dirty="0"/>
                  <a:t>1.686400e-06    3.313533e+02    3.313527e+02    6.644034e-04    2.005121e-06</a:t>
                </a:r>
              </a:p>
              <a:p>
                <a:pPr marL="0" indent="0">
                  <a:buNone/>
                </a:pPr>
                <a:r>
                  <a:rPr lang="is-IS" dirty="0"/>
                  <a:t>5.000015e-01    -2.302361e+02   -2.302368e+02   7.041727e-04    3.058481e-06</a:t>
                </a:r>
              </a:p>
              <a:p>
                <a:pPr marL="0" indent="0">
                  <a:buNone/>
                </a:pPr>
                <a:r>
                  <a:rPr lang="is-IS" dirty="0"/>
                  <a:t>1.000001e+00    -2.164526e+02   -2.164533e+02   6.920987e-04    3.197461e-06</a:t>
                </a:r>
              </a:p>
              <a:p>
                <a:endParaRPr lang="is-IS" dirty="0"/>
              </a:p>
              <a:p>
                <a:r>
                  <a:rPr lang="ja-JP" altLang="en-US" dirty="0" smtClean="0"/>
                  <a:t>構成比のパラメータによる</a:t>
                </a:r>
                <a:r>
                  <a:rPr lang="en-US" altLang="ja-JP" dirty="0" smtClean="0"/>
                  <a:t>Gradient</a:t>
                </a:r>
                <a:r>
                  <a:rPr lang="ja-JP" altLang="en-US" dirty="0" smtClean="0"/>
                  <a:t>も一致</a:t>
                </a:r>
                <a:endParaRPr lang="is-IS" dirty="0" smtClean="0"/>
              </a:p>
              <a:p>
                <a:endParaRPr lang="is-IS" dirty="0"/>
              </a:p>
              <a:p>
                <a:endParaRPr lang="is-I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162595"/>
                <a:ext cx="8780175" cy="5695405"/>
              </a:xfrm>
              <a:blipFill rotWithShape="0">
                <a:blip r:embed="rId2"/>
                <a:stretch>
                  <a:fillRect l="-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846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</a:t>
            </a:r>
            <a:r>
              <a:rPr lang="ja-JP" altLang="en-US" dirty="0" smtClean="0"/>
              <a:t>関数最適化の</a:t>
            </a:r>
            <a:r>
              <a:rPr lang="en-US" altLang="ja-JP" dirty="0" smtClean="0"/>
              <a:t>gradient descent</a:t>
            </a:r>
            <a:r>
              <a:rPr lang="ja-JP" altLang="en-US" dirty="0" smtClean="0"/>
              <a:t>アルゴリズムを実装</a:t>
            </a:r>
            <a:endParaRPr lang="en-US" altLang="ja-JP" dirty="0" smtClean="0"/>
          </a:p>
          <a:p>
            <a:r>
              <a:rPr lang="en-US" dirty="0" smtClean="0"/>
              <a:t>Q</a:t>
            </a:r>
            <a:r>
              <a:rPr lang="ja-JP" altLang="en-US" dirty="0" smtClean="0"/>
              <a:t>関数最適化の</a:t>
            </a:r>
            <a:r>
              <a:rPr lang="en-US" altLang="ja-JP" dirty="0" smtClean="0"/>
              <a:t>gradient descent</a:t>
            </a:r>
            <a:r>
              <a:rPr lang="ja-JP" altLang="en-US" dirty="0" smtClean="0"/>
              <a:t>と、</a:t>
            </a:r>
            <a:r>
              <a:rPr lang="en-US" dirty="0" smtClean="0"/>
              <a:t>Responsibility</a:t>
            </a:r>
            <a:r>
              <a:rPr lang="ja-JP" altLang="en-US" dirty="0" smtClean="0"/>
              <a:t>の再計算を交互</a:t>
            </a:r>
            <a:r>
              <a:rPr lang="ja-JP" altLang="en-US" smtClean="0"/>
              <a:t>に行うルーチンを実装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15014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133600" y="1387564"/>
                <a:ext cx="7002327" cy="3880773"/>
              </a:xfrm>
            </p:spPr>
            <p:txBody>
              <a:bodyPr/>
              <a:lstStyle/>
              <a:p>
                <a:r>
                  <a:rPr lang="ja-JP" altLang="en-US" dirty="0" smtClean="0"/>
                  <a:t>変異コピー率　　　　　　　で隠れ状態</a:t>
                </a:r>
                <a:r>
                  <a:rPr lang="en-US" altLang="ja-JP" dirty="0" smtClean="0"/>
                  <a:t>(</a:t>
                </a:r>
                <a:r>
                  <a:rPr lang="en-US" altLang="ja-JP" dirty="0" err="1" smtClean="0"/>
                  <a:t>n,x</a:t>
                </a:r>
                <a:r>
                  <a:rPr lang="en-US" altLang="ja-JP" dirty="0" smtClean="0"/>
                  <a:t>)</a:t>
                </a:r>
                <a:r>
                  <a:rPr lang="ja-JP" altLang="en-US" dirty="0" smtClean="0"/>
                  <a:t>が縮退しており、同じ</a:t>
                </a:r>
                <a14:m>
                  <m:oMath xmlns:m="http://schemas.openxmlformats.org/officeDocument/2006/math">
                    <m:r>
                      <a:rPr lang="ja-JP" alt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𝜇</m:t>
                    </m:r>
                  </m:oMath>
                </a14:m>
                <a:r>
                  <a:rPr lang="ja-JP" altLang="en-US" dirty="0" smtClean="0"/>
                  <a:t>を実現する</a:t>
                </a:r>
                <a:r>
                  <a:rPr lang="en-US" altLang="ja-JP" dirty="0" smtClean="0"/>
                  <a:t>(n, x)</a:t>
                </a:r>
                <a:r>
                  <a:rPr lang="ja-JP" altLang="en-US" dirty="0" smtClean="0"/>
                  <a:t>の組が複数存在することが、誕生時刻</a:t>
                </a:r>
                <a:r>
                  <a:rPr lang="en-US" altLang="ja-JP" dirty="0" smtClean="0"/>
                  <a:t>t, </a:t>
                </a:r>
                <a:r>
                  <a:rPr lang="ja-JP" altLang="en-US" dirty="0" smtClean="0"/>
                  <a:t>構成比</a:t>
                </a:r>
                <a:r>
                  <a:rPr lang="en-US" altLang="ja-JP" dirty="0" smtClean="0"/>
                  <a:t>n</a:t>
                </a:r>
                <a:r>
                  <a:rPr lang="ja-JP" altLang="en-US" dirty="0" smtClean="0"/>
                  <a:t>の推定を困難にしている。</a:t>
                </a:r>
                <a:endParaRPr lang="en-US" altLang="ja-JP" dirty="0" smtClean="0"/>
              </a:p>
              <a:p>
                <a:r>
                  <a:rPr lang="ja-JP" altLang="en-US" dirty="0" smtClean="0"/>
                  <a:t>二項分布を用いて、部分型で平均化された</a:t>
                </a:r>
                <a:r>
                  <a:rPr lang="en-US" dirty="0" smtClean="0"/>
                  <a:t>#(Variant reads) / Coverage</a:t>
                </a:r>
                <a:r>
                  <a:rPr lang="ja-JP" altLang="en-US" dirty="0" smtClean="0"/>
                  <a:t>をもとに推定するのではなく、各リードに対して、そのリードがどの部分型から出力されたものかを隠れ状態として、</a:t>
                </a:r>
                <a:r>
                  <a:rPr lang="en-US" altLang="ja-JP" dirty="0" smtClean="0"/>
                  <a:t>EM</a:t>
                </a:r>
                <a:r>
                  <a:rPr lang="ja-JP" altLang="en-US" dirty="0" smtClean="0"/>
                  <a:t>アルゴリズムを用いた推定を行う。</a:t>
                </a:r>
                <a:endParaRPr lang="en-US" altLang="ja-JP" dirty="0" smtClean="0"/>
              </a:p>
              <a:p>
                <a:endParaRPr lang="en-US" altLang="ja-JP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" y="1387563"/>
                <a:ext cx="7002327" cy="3880773"/>
              </a:xfrm>
              <a:blipFill rotWithShape="0">
                <a:blip r:embed="rId2"/>
                <a:stretch>
                  <a:fillRect l="-174" t="-1572" r="-27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663" y="1092994"/>
            <a:ext cx="1497106" cy="615997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4818274" y="3736401"/>
            <a:ext cx="9939" cy="214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5657925" y="3735767"/>
            <a:ext cx="223267" cy="214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868418" y="3428625"/>
                <a:ext cx="158735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1400" dirty="0">
                    <a:solidFill>
                      <a:srgbClr val="0070C0"/>
                    </a:solidFill>
                  </a:rPr>
                  <a:t>部分型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1400" i="1">
                            <a:solidFill>
                              <a:srgbClr val="0070C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sz="1400" i="1">
                            <a:solidFill>
                              <a:srgbClr val="0070C0"/>
                            </a:solidFill>
                            <a:latin typeface="Cambria Math" charset="0"/>
                          </a:rPr>
                          <m:t>𝑖</m:t>
                        </m:r>
                      </m:e>
                      <m:sub>
                        <m:r>
                          <a:rPr lang="en-US" altLang="ja-JP" sz="1400" i="1">
                            <a:solidFill>
                              <a:srgbClr val="0070C0"/>
                            </a:solidFill>
                            <a:latin typeface="Cambria Math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ja-JP" altLang="en-US" sz="1400" dirty="0">
                    <a:solidFill>
                      <a:srgbClr val="0070C0"/>
                    </a:solidFill>
                  </a:rPr>
                  <a:t>の変異率</a:t>
                </a:r>
                <a:endParaRPr lang="en-US" sz="14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4418" y="3428624"/>
                <a:ext cx="1587358" cy="307777"/>
              </a:xfrm>
              <a:prstGeom prst="rect">
                <a:avLst/>
              </a:prstGeom>
              <a:blipFill rotWithShape="0">
                <a:blip r:embed="rId4"/>
                <a:stretch>
                  <a:fillRect l="-1154" b="-21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510900" y="3428625"/>
                <a:ext cx="266457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1400" dirty="0">
                    <a:solidFill>
                      <a:srgbClr val="0070C0"/>
                    </a:solidFill>
                  </a:rPr>
                  <a:t>部分型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1400" i="1">
                            <a:solidFill>
                              <a:srgbClr val="0070C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sz="1400" i="1">
                            <a:solidFill>
                              <a:srgbClr val="0070C0"/>
                            </a:solidFill>
                            <a:latin typeface="Cambria Math" charset="0"/>
                          </a:rPr>
                          <m:t>𝑖</m:t>
                        </m:r>
                      </m:e>
                      <m:sub>
                        <m:r>
                          <a:rPr lang="en-US" altLang="ja-JP" sz="1400" i="1">
                            <a:solidFill>
                              <a:srgbClr val="0070C0"/>
                            </a:solidFill>
                            <a:latin typeface="Cambria Math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ja-JP" altLang="en-US" sz="1400" dirty="0">
                    <a:solidFill>
                      <a:srgbClr val="0070C0"/>
                    </a:solidFill>
                  </a:rPr>
                  <a:t>の変異の継承パターン</a:t>
                </a:r>
                <a:endParaRPr lang="en-US" sz="14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6900" y="3428624"/>
                <a:ext cx="2664576" cy="307777"/>
              </a:xfrm>
              <a:prstGeom prst="rect">
                <a:avLst/>
              </a:prstGeom>
              <a:blipFill rotWithShape="0">
                <a:blip r:embed="rId5"/>
                <a:stretch>
                  <a:fillRect l="-686" b="-21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/>
          <p:cNvSpPr txBox="1"/>
          <p:nvPr/>
        </p:nvSpPr>
        <p:spPr>
          <a:xfrm>
            <a:off x="2420127" y="5476942"/>
            <a:ext cx="2887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各</a:t>
            </a:r>
            <a:r>
              <a:rPr lang="en-US" altLang="ja-JP" dirty="0"/>
              <a:t>SNV</a:t>
            </a:r>
            <a:r>
              <a:rPr lang="ja-JP" altLang="en-US" dirty="0"/>
              <a:t>について、隠れ状態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8769" y="5284557"/>
            <a:ext cx="3289300" cy="787400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>
            <a:off x="6711279" y="3735767"/>
            <a:ext cx="1802245" cy="242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8082747" y="3445480"/>
                <a:ext cx="2313842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400" dirty="0">
                    <a:solidFill>
                      <a:srgbClr val="0070C0"/>
                    </a:solidFill>
                  </a:rPr>
                  <a:t>部分型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1400" i="1">
                            <a:solidFill>
                              <a:srgbClr val="0070C0"/>
                            </a:solidFill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sz="1400" i="1">
                            <a:solidFill>
                              <a:srgbClr val="0070C0"/>
                            </a:solidFill>
                            <a:latin typeface="Cambria Math" charset="0"/>
                          </a:rPr>
                          <m:t>𝑖</m:t>
                        </m:r>
                      </m:e>
                      <m:sub>
                        <m:r>
                          <a:rPr lang="en-US" altLang="ja-JP" sz="1400" i="1">
                            <a:solidFill>
                              <a:srgbClr val="0070C0"/>
                            </a:solidFill>
                            <a:latin typeface="Cambria Math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ja-JP" altLang="en-US" sz="1400" dirty="0">
                    <a:solidFill>
                      <a:srgbClr val="0070C0"/>
                    </a:solidFill>
                  </a:rPr>
                  <a:t>の変異アレル頻度</a:t>
                </a:r>
                <a:endParaRPr lang="en-US" sz="14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8747" y="3445479"/>
                <a:ext cx="2313842" cy="307777"/>
              </a:xfrm>
              <a:prstGeom prst="rect">
                <a:avLst/>
              </a:prstGeom>
              <a:blipFill rotWithShape="0">
                <a:blip r:embed="rId7"/>
                <a:stretch>
                  <a:fillRect l="-792" t="-1961" b="-21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/>
          <p:cNvCxnSpPr/>
          <p:nvPr/>
        </p:nvCxnSpPr>
        <p:spPr>
          <a:xfrm flipV="1">
            <a:off x="7402312" y="6005275"/>
            <a:ext cx="4746" cy="230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673569" y="6320202"/>
            <a:ext cx="2366047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0070C0"/>
                </a:solidFill>
              </a:rPr>
              <a:t>各リードがどの部分型から出力されたか</a:t>
            </a:r>
            <a:endParaRPr lang="en-US" sz="1400" dirty="0">
              <a:solidFill>
                <a:srgbClr val="0070C0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11833" y="3759748"/>
            <a:ext cx="6547956" cy="151983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25867" y="3603520"/>
            <a:ext cx="1402039" cy="3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9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58092" y="4895556"/>
            <a:ext cx="2325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where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147" y="4923006"/>
            <a:ext cx="1593578" cy="6557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774" y="3319786"/>
            <a:ext cx="10115006" cy="146067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0460" y="5644242"/>
            <a:ext cx="4135817" cy="5908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1874" y="5644242"/>
            <a:ext cx="3976914" cy="69192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TextBox 11"/>
          <p:cNvSpPr txBox="1"/>
          <p:nvPr/>
        </p:nvSpPr>
        <p:spPr>
          <a:xfrm>
            <a:off x="1058092" y="5701320"/>
            <a:ext cx="2325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because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98685" y="5730609"/>
            <a:ext cx="1019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and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8774" y="2050367"/>
            <a:ext cx="5234577" cy="106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3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7201" y="1581422"/>
            <a:ext cx="6348413" cy="1181885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algorithm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27200" y="1237613"/>
            <a:ext cx="328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rgbClr val="0070C0"/>
                </a:solidFill>
              </a:rPr>
              <a:t>リードと隠れ状態の同時確率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15920" y="2913155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>
                <a:solidFill>
                  <a:srgbClr val="0070C0"/>
                </a:solidFill>
              </a:rPr>
              <a:t>隠れ</a:t>
            </a:r>
            <a:r>
              <a:rPr lang="ja-JP" altLang="en-US" dirty="0">
                <a:solidFill>
                  <a:srgbClr val="0070C0"/>
                </a:solidFill>
              </a:rPr>
              <a:t>状態</a:t>
            </a:r>
            <a:r>
              <a:rPr lang="ja-JP" altLang="en-US" dirty="0">
                <a:solidFill>
                  <a:srgbClr val="0070C0"/>
                </a:solidFill>
              </a:rPr>
              <a:t>の負担率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271823"/>
            <a:ext cx="9144000" cy="198728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3" name="Rectangle 12"/>
          <p:cNvSpPr/>
          <p:nvPr/>
        </p:nvSpPr>
        <p:spPr>
          <a:xfrm>
            <a:off x="1715919" y="4128522"/>
            <a:ext cx="801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ja-JP" altLang="en-US" dirty="0">
                <a:solidFill>
                  <a:srgbClr val="0070C0"/>
                </a:solidFill>
              </a:rPr>
              <a:t>関数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16830" y="6350000"/>
            <a:ext cx="726847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rgbClr val="FF0000"/>
                </a:solidFill>
              </a:rPr>
              <a:t>負担率計算と</a:t>
            </a:r>
            <a:r>
              <a:rPr lang="en-US" altLang="ja-JP" dirty="0">
                <a:solidFill>
                  <a:srgbClr val="FF0000"/>
                </a:solidFill>
              </a:rPr>
              <a:t>Q</a:t>
            </a:r>
            <a:r>
              <a:rPr lang="ja-JP" altLang="en-US" dirty="0">
                <a:solidFill>
                  <a:srgbClr val="FF0000"/>
                </a:solidFill>
              </a:rPr>
              <a:t>関数最大化</a:t>
            </a:r>
            <a:r>
              <a:rPr lang="en-US" altLang="ja-JP" dirty="0">
                <a:solidFill>
                  <a:srgbClr val="FF0000"/>
                </a:solidFill>
              </a:rPr>
              <a:t>(by </a:t>
            </a:r>
            <a:r>
              <a:rPr lang="ja-JP" altLang="en-US" dirty="0">
                <a:solidFill>
                  <a:srgbClr val="FF0000"/>
                </a:solidFill>
              </a:rPr>
              <a:t>最急降下法</a:t>
            </a:r>
            <a:r>
              <a:rPr lang="en-US" altLang="ja-JP" dirty="0">
                <a:solidFill>
                  <a:srgbClr val="FF0000"/>
                </a:solidFill>
              </a:rPr>
              <a:t>)</a:t>
            </a:r>
            <a:r>
              <a:rPr lang="ja-JP" altLang="en-US" dirty="0">
                <a:solidFill>
                  <a:srgbClr val="FF0000"/>
                </a:solidFill>
              </a:rPr>
              <a:t>を繰り返して</a:t>
            </a:r>
            <a:r>
              <a:rPr lang="en-US" altLang="ja-JP" dirty="0">
                <a:solidFill>
                  <a:srgbClr val="FF0000"/>
                </a:solidFill>
              </a:rPr>
              <a:t>n, t</a:t>
            </a:r>
            <a:r>
              <a:rPr lang="ja-JP" altLang="en-US" dirty="0">
                <a:solidFill>
                  <a:srgbClr val="FF0000"/>
                </a:solidFill>
              </a:rPr>
              <a:t>を推定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3262066"/>
            <a:ext cx="9144000" cy="86645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21468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誕生時刻の</a:t>
            </a:r>
            <a:r>
              <a:rPr lang="en-US" dirty="0" smtClean="0"/>
              <a:t>Gradient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306286"/>
                <a:ext cx="8466666" cy="5643154"/>
              </a:xfrm>
            </p:spPr>
            <p:txBody>
              <a:bodyPr>
                <a:normAutofit fontScale="77500" lnSpcReduction="2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charset="0"/>
                          </a:rPr>
                          <m:t>𝑢</m:t>
                        </m:r>
                      </m:e>
                      <m:sub>
                        <m:r>
                          <a:rPr lang="en-US" altLang="ja-JP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altLang="ja-JP" b="0" i="1" smtClean="0">
                        <a:latin typeface="Cambria Math" charset="0"/>
                      </a:rPr>
                      <m:t>=</m:t>
                    </m:r>
                    <m:r>
                      <a:rPr lang="en-US" altLang="ja-JP" b="0" i="1" smtClean="0">
                        <a:latin typeface="Cambria Math" charset="0"/>
                      </a:rPr>
                      <m:t>𝑠𝑖𝑔𝑚</m:t>
                    </m:r>
                    <m:d>
                      <m:dPr>
                        <m:ctrlPr>
                          <a:rPr lang="en-US" altLang="ja-JP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ja-JP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ja-JP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ja-JP" b="0" i="0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0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subHide m:val="on"/>
                        <m:supHide m:val="on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𝑢</m:t>
                        </m:r>
                      </m:e>
                    </m:nary>
                  </m:oMath>
                </a14:m>
                <a:endParaRPr lang="is-IS" dirty="0" smtClean="0"/>
              </a:p>
              <a:p>
                <a:r>
                  <a:rPr lang="en-US" dirty="0" smtClean="0"/>
                  <a:t>Subtype</a:t>
                </a:r>
                <a:r>
                  <a:rPr lang="ja-JP" altLang="en-US" dirty="0" smtClean="0"/>
                  <a:t>数</a:t>
                </a:r>
                <a:r>
                  <a:rPr lang="en-US" altLang="ja-JP" dirty="0" smtClean="0"/>
                  <a:t>2</a:t>
                </a:r>
                <a:r>
                  <a:rPr lang="ja-JP" altLang="en-US" dirty="0" smtClean="0"/>
                  <a:t>の場合</a:t>
                </a:r>
                <a:endParaRPr lang="is-IS" dirty="0" smtClean="0"/>
              </a:p>
              <a:p>
                <a:r>
                  <a:rPr lang="ja-JP" altLang="en-US" dirty="0"/>
                  <a:t>左から、</a:t>
                </a:r>
                <a:r>
                  <a:rPr lang="en-US" altLang="ja-JP" dirty="0"/>
                  <a:t>sigmoid</a:t>
                </a:r>
                <a:r>
                  <a:rPr lang="ja-JP" altLang="en-US" dirty="0"/>
                  <a:t>変換前のパラメータ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ja-JP" altLang="en-US" dirty="0"/>
                  <a:t>、</a:t>
                </a:r>
                <a:r>
                  <a:rPr lang="en-US" altLang="ja-JP" dirty="0"/>
                  <a:t>numerical gradient</a:t>
                </a:r>
                <a:r>
                  <a:rPr lang="ja-JP" altLang="en-US" dirty="0"/>
                  <a:t>、</a:t>
                </a:r>
                <a:r>
                  <a:rPr lang="en-US" altLang="ja-JP" dirty="0"/>
                  <a:t>analytical gradient</a:t>
                </a:r>
                <a:r>
                  <a:rPr lang="ja-JP" altLang="en-US" dirty="0"/>
                  <a:t>、</a:t>
                </a:r>
                <a:r>
                  <a:rPr lang="en-US" altLang="ja-JP" dirty="0"/>
                  <a:t>absolute </a:t>
                </a:r>
                <a:r>
                  <a:rPr lang="en-US" altLang="ja-JP" dirty="0" smtClean="0"/>
                  <a:t>error</a:t>
                </a:r>
                <a:endParaRPr lang="is-IS" dirty="0" smtClean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𝑄</m:t>
                        </m:r>
                      </m:num>
                      <m:den>
                        <m:r>
                          <a:rPr lang="en-US" i="1" smtClean="0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ja-JP" i="1"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is-IS" dirty="0"/>
              </a:p>
              <a:p>
                <a:pPr marL="0" indent="0">
                  <a:buNone/>
                </a:pPr>
                <a:r>
                  <a:rPr lang="is-IS" dirty="0"/>
                  <a:t>-9.999972e-01   3.257575e+00    3.257572e+00    2.423758e-06</a:t>
                </a:r>
              </a:p>
              <a:p>
                <a:pPr marL="0" indent="0">
                  <a:buNone/>
                </a:pPr>
                <a:r>
                  <a:rPr lang="is-IS" dirty="0"/>
                  <a:t>-4.999982e-01   2.546266e+00    2.546263e+00    2.937932e-06</a:t>
                </a:r>
              </a:p>
              <a:p>
                <a:pPr marL="0" indent="0">
                  <a:buNone/>
                </a:pPr>
                <a:r>
                  <a:rPr lang="is-IS" dirty="0"/>
                  <a:t>2.798746e-06    1.499275e+00    1.499275e+00    5.190654e-07</a:t>
                </a:r>
              </a:p>
              <a:p>
                <a:pPr marL="0" indent="0">
                  <a:buNone/>
                </a:pPr>
                <a:r>
                  <a:rPr lang="is-IS" dirty="0"/>
                  <a:t>5.000018e-01    9.678552e-01    9.678502e-01    5.003421e-06</a:t>
                </a:r>
              </a:p>
              <a:p>
                <a:pPr marL="0" indent="0">
                  <a:buNone/>
                </a:pPr>
                <a:r>
                  <a:rPr lang="is-IS" dirty="0"/>
                  <a:t>1.000002e+00    8.052225e-01    8.052250e-01    </a:t>
                </a:r>
                <a:r>
                  <a:rPr lang="is-IS" dirty="0" smtClean="0"/>
                  <a:t>2.514491e-06</a:t>
                </a:r>
                <a:r>
                  <a:rPr lang="is-IS" dirty="0"/>
                  <a:t/>
                </a:r>
                <a:br>
                  <a:rPr lang="is-IS" dirty="0"/>
                </a:br>
                <a:endParaRPr lang="is-IS" dirty="0" smtClean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𝑄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ja-JP" i="1" smtClean="0">
                                <a:latin typeface="Cambria Math" charset="0"/>
                              </a:rPr>
                              <m:t>x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is-IS" dirty="0"/>
              </a:p>
              <a:p>
                <a:pPr marL="0" indent="0">
                  <a:buNone/>
                </a:pPr>
                <a:r>
                  <a:rPr lang="is-IS" dirty="0"/>
                  <a:t>-9.999976e-01   1.940553e+01    1.940553e+01    1.545623e-07</a:t>
                </a:r>
              </a:p>
              <a:p>
                <a:pPr marL="0" indent="0">
                  <a:buNone/>
                </a:pPr>
                <a:r>
                  <a:rPr lang="is-IS" dirty="0"/>
                  <a:t>-4.999979e-01   -8.578745e-01   -8.578746e-01   2.789303e-08</a:t>
                </a:r>
              </a:p>
              <a:p>
                <a:pPr marL="0" indent="0">
                  <a:buNone/>
                </a:pPr>
                <a:r>
                  <a:rPr lang="is-IS" dirty="0"/>
                  <a:t>2.070065e-06    1.318814e+01    1.318814e+01    1.968948e-07</a:t>
                </a:r>
              </a:p>
              <a:p>
                <a:pPr marL="0" indent="0">
                  <a:buNone/>
                </a:pPr>
                <a:r>
                  <a:rPr lang="is-IS" dirty="0"/>
                  <a:t>5.000030e-01    -1.646452e+00   -1.646451e+00   1.084668e-06</a:t>
                </a:r>
              </a:p>
              <a:p>
                <a:pPr marL="0" indent="0">
                  <a:buNone/>
                </a:pPr>
                <a:r>
                  <a:rPr lang="is-IS" dirty="0"/>
                  <a:t>1.000003e+00    -3.962158e+00   -3.962160e+00   </a:t>
                </a:r>
                <a:r>
                  <a:rPr lang="is-IS" dirty="0" smtClean="0"/>
                  <a:t>2.338901e-06</a:t>
                </a:r>
              </a:p>
              <a:p>
                <a:pPr marL="0" indent="0">
                  <a:buNone/>
                </a:pPr>
                <a:endParaRPr lang="is-IS" dirty="0"/>
              </a:p>
              <a:p>
                <a:r>
                  <a:rPr lang="ja-JP" altLang="en-US" dirty="0" smtClean="0"/>
                  <a:t>誕生時刻のパラメータによる</a:t>
                </a:r>
                <a:r>
                  <a:rPr lang="en-US" altLang="ja-JP" dirty="0" smtClean="0"/>
                  <a:t>Q</a:t>
                </a:r>
                <a:r>
                  <a:rPr lang="ja-JP" altLang="en-US" dirty="0" smtClean="0"/>
                  <a:t>関数の</a:t>
                </a:r>
                <a:r>
                  <a:rPr lang="en-US" altLang="ja-JP" dirty="0" smtClean="0"/>
                  <a:t>gradient</a:t>
                </a:r>
                <a:r>
                  <a:rPr lang="ja-JP" altLang="en-US" dirty="0" smtClean="0"/>
                  <a:t>は一致</a:t>
                </a:r>
                <a:endParaRPr lang="is-I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306286"/>
                <a:ext cx="8466666" cy="5643154"/>
              </a:xfrm>
              <a:blipFill rotWithShape="0">
                <a:blip r:embed="rId2"/>
                <a:stretch>
                  <a:fillRect l="-216" t="-5508" b="-9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927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48789"/>
            <a:ext cx="8596668" cy="1320800"/>
          </a:xfrm>
        </p:spPr>
        <p:txBody>
          <a:bodyPr/>
          <a:lstStyle/>
          <a:p>
            <a:r>
              <a:rPr lang="ja-JP" altLang="en-US" dirty="0" smtClean="0"/>
              <a:t>構成比の</a:t>
            </a:r>
            <a:r>
              <a:rPr lang="en-US" altLang="ja-JP" dirty="0" smtClean="0"/>
              <a:t>Gradient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162595"/>
                <a:ext cx="8780175" cy="5695405"/>
              </a:xfrm>
            </p:spPr>
            <p:txBody>
              <a:bodyPr>
                <a:normAutofit fontScale="77500" lnSpcReduction="2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𝑠𝑜𝑓𝑡𝑚𝑎𝑥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1: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</m:sub>
                        </m:sSub>
                      </m:e>
                    </m:d>
                  </m:oMath>
                </a14:m>
                <a:endParaRPr lang="en-US" b="0" dirty="0" smtClean="0"/>
              </a:p>
              <a:p>
                <a:r>
                  <a:rPr lang="en-US" dirty="0"/>
                  <a:t>Subtype</a:t>
                </a:r>
                <a:r>
                  <a:rPr lang="ja-JP" altLang="en-US" dirty="0"/>
                  <a:t>数</a:t>
                </a:r>
                <a:r>
                  <a:rPr lang="en-US" altLang="ja-JP" dirty="0"/>
                  <a:t>2</a:t>
                </a:r>
                <a:r>
                  <a:rPr lang="ja-JP" altLang="en-US" dirty="0"/>
                  <a:t>の場合</a:t>
                </a:r>
                <a:endParaRPr lang="is-IS" dirty="0"/>
              </a:p>
              <a:p>
                <a:r>
                  <a:rPr lang="ja-JP" altLang="en-US" dirty="0"/>
                  <a:t>左から、</a:t>
                </a:r>
                <a:r>
                  <a:rPr lang="en-US" altLang="ja-JP" dirty="0" err="1" smtClean="0"/>
                  <a:t>softmax</a:t>
                </a:r>
                <a:r>
                  <a:rPr lang="ja-JP" altLang="en-US" dirty="0" smtClean="0"/>
                  <a:t>変換前</a:t>
                </a:r>
                <a:r>
                  <a:rPr lang="ja-JP" altLang="en-US" dirty="0"/>
                  <a:t>のパラメータ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ja-JP" altLang="en-US" dirty="0"/>
                  <a:t>、</a:t>
                </a:r>
                <a:r>
                  <a:rPr lang="en-US" altLang="ja-JP" dirty="0"/>
                  <a:t>numerical gradient</a:t>
                </a:r>
                <a:r>
                  <a:rPr lang="ja-JP" altLang="en-US" dirty="0"/>
                  <a:t>、</a:t>
                </a:r>
                <a:r>
                  <a:rPr lang="en-US" altLang="ja-JP" dirty="0"/>
                  <a:t>analytical gradient</a:t>
                </a:r>
                <a:r>
                  <a:rPr lang="ja-JP" altLang="en-US" dirty="0"/>
                  <a:t>、</a:t>
                </a:r>
                <a:r>
                  <a:rPr lang="en-US" altLang="ja-JP" dirty="0"/>
                  <a:t>absolute </a:t>
                </a:r>
                <a:r>
                  <a:rPr lang="en-US" altLang="ja-JP" dirty="0" smtClean="0"/>
                  <a:t>error</a:t>
                </a:r>
                <a:r>
                  <a:rPr lang="ja-JP" altLang="en-US" dirty="0" smtClean="0"/>
                  <a:t>、</a:t>
                </a:r>
                <a:r>
                  <a:rPr lang="en-US" altLang="ja-JP" dirty="0" smtClean="0"/>
                  <a:t>relative error</a:t>
                </a:r>
                <a:endParaRPr lang="is-IS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𝑄</m:t>
                        </m:r>
                      </m:num>
                      <m:den>
                        <m:r>
                          <a:rPr lang="en-US" i="1" smtClean="0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r>
                  <a:rPr lang="is-IS" dirty="0"/>
                  <a:t>-9.999981e-01   8.071190e+02    8.136048e+02    6.485815e+00    8.035762e-03</a:t>
                </a:r>
              </a:p>
              <a:p>
                <a:r>
                  <a:rPr lang="is-IS" dirty="0"/>
                  <a:t>-4.999982e-01   6.778500e+02    6.833114e+02    5.461465e+00    8.057042e-03</a:t>
                </a:r>
              </a:p>
              <a:p>
                <a:r>
                  <a:rPr lang="is-IS" dirty="0"/>
                  <a:t>1.349553e-06    4.875506e+02    4.912698e+02    3.719196e+00    7.628329e-03</a:t>
                </a:r>
              </a:p>
              <a:p>
                <a:r>
                  <a:rPr lang="is-IS" dirty="0"/>
                  <a:t>5.000014e-01    1.806262e+02    1.820633e+02    1.437092e+00    7.956167e-03</a:t>
                </a:r>
              </a:p>
              <a:p>
                <a:r>
                  <a:rPr lang="is-IS" dirty="0"/>
                  <a:t>1.000002e+00    -2.414807e+02   -2.426759e+02   1.195134e+00    </a:t>
                </a:r>
                <a:r>
                  <a:rPr lang="is-IS" dirty="0" smtClean="0"/>
                  <a:t>4.949188e-03</a:t>
                </a:r>
                <a:endParaRPr lang="en-US" dirty="0" smtClean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𝑄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r>
                  <a:rPr lang="is-IS" dirty="0"/>
                  <a:t>-9.999968e-01   5.211024e+02    5.237939e+02    2.691452e+00    5.164920e-03</a:t>
                </a:r>
              </a:p>
              <a:p>
                <a:r>
                  <a:rPr lang="is-IS" dirty="0"/>
                  <a:t>-4.999980e-01   4.026799e+02    4.046723e+02    1.992414e+00    4.947885e-03</a:t>
                </a:r>
              </a:p>
              <a:p>
                <a:r>
                  <a:rPr lang="is-IS" dirty="0"/>
                  <a:t>1.686400e-06    3.313533e+02    3.326393e+02    1.285937e+00    3.880862e-03</a:t>
                </a:r>
              </a:p>
              <a:p>
                <a:r>
                  <a:rPr lang="is-IS" dirty="0"/>
                  <a:t>5.000015e-01    -2.302361e+02   -2.315616e+02   1.325486e+00    5.757071e-03</a:t>
                </a:r>
              </a:p>
              <a:p>
                <a:r>
                  <a:rPr lang="is-IS" dirty="0"/>
                  <a:t>1.000001e+00    -2.164526e+02   -2.176427e+02   1.190083e+00    </a:t>
                </a:r>
                <a:r>
                  <a:rPr lang="is-IS" dirty="0" smtClean="0"/>
                  <a:t>5.498125e-03</a:t>
                </a:r>
              </a:p>
              <a:p>
                <a:endParaRPr lang="is-IS" dirty="0"/>
              </a:p>
              <a:p>
                <a:r>
                  <a:rPr lang="ja-JP" altLang="en-US" dirty="0" smtClean="0"/>
                  <a:t>構成比のパラメータによる</a:t>
                </a:r>
                <a:r>
                  <a:rPr lang="en-US" altLang="ja-JP" dirty="0" smtClean="0"/>
                  <a:t>Gradient</a:t>
                </a:r>
                <a:r>
                  <a:rPr lang="ja-JP" altLang="en-US" dirty="0" smtClean="0"/>
                  <a:t>は、やや誤差が大きい</a:t>
                </a:r>
                <a:r>
                  <a:rPr lang="en-US" altLang="ja-JP" dirty="0" smtClean="0"/>
                  <a:t>(</a:t>
                </a:r>
                <a:r>
                  <a:rPr lang="ja-JP" altLang="en-US" dirty="0" smtClean="0"/>
                  <a:t>最大</a:t>
                </a:r>
                <a:r>
                  <a:rPr lang="en-US" altLang="ja-JP" dirty="0" smtClean="0"/>
                  <a:t>1%</a:t>
                </a:r>
                <a:r>
                  <a:rPr lang="ja-JP" altLang="en-US" dirty="0" smtClean="0"/>
                  <a:t>程度の相対誤差がある</a:t>
                </a:r>
                <a:r>
                  <a:rPr lang="en-US" altLang="ja-JP" dirty="0" smtClean="0"/>
                  <a:t>)</a:t>
                </a:r>
                <a:endParaRPr lang="is-IS" dirty="0" smtClean="0"/>
              </a:p>
              <a:p>
                <a:endParaRPr lang="is-IS" dirty="0"/>
              </a:p>
              <a:p>
                <a:endParaRPr lang="is-I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162595"/>
                <a:ext cx="8780175" cy="5695405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5580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ja-JP" altLang="en-US" dirty="0" smtClean="0"/>
                  <a:t>構成比による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charset="0"/>
                      </a:rPr>
                      <m:t>𝑝</m:t>
                    </m:r>
                    <m:d>
                      <m:dPr>
                        <m:ctrlPr>
                          <a:rPr lang="en-US" altLang="ja-JP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ja-JP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b="0" i="1" smtClean="0">
                                <a:latin typeface="Cambria Math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ja-JP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ja-JP" altLang="en-US" dirty="0" smtClean="0"/>
                  <a:t>の</a:t>
                </a:r>
                <a:r>
                  <a:rPr lang="en-US" altLang="ja-JP" dirty="0" smtClean="0"/>
                  <a:t>Gradient</a:t>
                </a:r>
                <a:endParaRPr lang="en-US" dirty="0"/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128" t="-96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371601"/>
                <a:ext cx="9315752" cy="5381896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ja-JP" altLang="en-US" dirty="0" smtClean="0"/>
                  <a:t>構成比による</a:t>
                </a:r>
                <a:r>
                  <a:rPr lang="en-US" altLang="ja-JP" dirty="0" smtClean="0"/>
                  <a:t>Gradient</a:t>
                </a:r>
                <a:r>
                  <a:rPr lang="ja-JP" altLang="en-US" dirty="0" smtClean="0"/>
                  <a:t>の誤差はどこから</a:t>
                </a:r>
                <a:r>
                  <a:rPr lang="en-US" altLang="ja-JP" dirty="0" smtClean="0"/>
                  <a:t>?</a:t>
                </a:r>
              </a:p>
              <a:p>
                <a:r>
                  <a:rPr lang="en-US" dirty="0" smtClean="0"/>
                  <a:t>Component</a:t>
                </a:r>
                <a:r>
                  <a:rPr lang="ja-JP" altLang="en-US" dirty="0" smtClean="0"/>
                  <a:t>でみてみる</a:t>
                </a:r>
                <a:endParaRPr lang="en-US" altLang="ja-JP" dirty="0" smtClean="0"/>
              </a:p>
              <a:p>
                <a:r>
                  <a:rPr lang="ja-JP" altLang="en-US" dirty="0"/>
                  <a:t>左から、</a:t>
                </a:r>
                <a:r>
                  <a:rPr lang="en-US" altLang="ja-JP" dirty="0" err="1"/>
                  <a:t>softmax</a:t>
                </a:r>
                <a:r>
                  <a:rPr lang="ja-JP" altLang="en-US" dirty="0"/>
                  <a:t>変換前</a:t>
                </a:r>
                <a:r>
                  <a:rPr lang="ja-JP" altLang="en-US" dirty="0"/>
                  <a:t>のパラメータ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altLang="ja-JP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ja-JP" altLang="en-US" dirty="0"/>
                  <a:t>、</a:t>
                </a:r>
                <a:r>
                  <a:rPr lang="en-US" altLang="ja-JP" dirty="0"/>
                  <a:t>numerical gradient</a:t>
                </a:r>
                <a:r>
                  <a:rPr lang="ja-JP" altLang="en-US" dirty="0"/>
                  <a:t>、</a:t>
                </a:r>
                <a:r>
                  <a:rPr lang="en-US" altLang="ja-JP" dirty="0"/>
                  <a:t>analytical gradient</a:t>
                </a:r>
                <a:r>
                  <a:rPr lang="ja-JP" altLang="en-US" dirty="0"/>
                  <a:t>、</a:t>
                </a:r>
                <a:r>
                  <a:rPr lang="en-US" altLang="ja-JP" dirty="0"/>
                  <a:t>absolute </a:t>
                </a:r>
                <a:r>
                  <a:rPr lang="en-US" altLang="ja-JP" dirty="0" smtClean="0"/>
                  <a:t>error</a:t>
                </a:r>
                <a:r>
                  <a:rPr lang="ja-JP" altLang="en-US" dirty="0" smtClean="0"/>
                  <a:t>、</a:t>
                </a:r>
                <a:r>
                  <a:rPr lang="en-US" altLang="ja-JP" dirty="0" smtClean="0"/>
                  <a:t>relative error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ja-JP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  <m:r>
                          <a:rPr lang="en-US" altLang="ja-JP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i="1" smtClean="0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is-IS" dirty="0"/>
                  <a:t>-9.999950e-01   6.579519e-01    7.169895e-01    5.903760e-02    8.972935e-02</a:t>
                </a:r>
              </a:p>
              <a:p>
                <a:pPr marL="0" indent="0">
                  <a:buNone/>
                </a:pPr>
                <a:r>
                  <a:rPr lang="is-IS" dirty="0"/>
                  <a:t>-4.999950e-01   5.070022e-01    5.496591e-01    4.265693e-02    8.413559e-02</a:t>
                </a:r>
              </a:p>
              <a:p>
                <a:pPr marL="0" indent="0">
                  <a:buNone/>
                </a:pPr>
                <a:r>
                  <a:rPr lang="is-IS" dirty="0"/>
                  <a:t>5.000000e-06    5.625916e-01    6.105283e-01    4.793678e-02    8.520706e-02</a:t>
                </a:r>
              </a:p>
              <a:p>
                <a:pPr marL="0" indent="0">
                  <a:buNone/>
                </a:pPr>
                <a:r>
                  <a:rPr lang="is-IS" dirty="0"/>
                  <a:t>5.000036e-01    2.388309e-01    2.587339e-01    1.990300e-02    8.333512e-02</a:t>
                </a:r>
              </a:p>
              <a:p>
                <a:pPr marL="0" indent="0">
                  <a:buNone/>
                </a:pPr>
                <a:r>
                  <a:rPr lang="is-IS" dirty="0"/>
                  <a:t>1.000005e+00    3.356459e-01    3.634557e-01    2.780977e-02    8.285449e-02</a:t>
                </a:r>
              </a:p>
              <a:p>
                <a:endParaRPr lang="en-US" dirty="0" smtClean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ja-JP" i="1">
                            <a:latin typeface="Cambria Math" charset="0"/>
                          </a:rPr>
                          <m:t>=</m:t>
                        </m:r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  <m:r>
                          <a:rPr lang="en-US" altLang="ja-JP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is-IS" dirty="0"/>
                  <a:t>-9.999968e-01   -8.980786e-02   -9.790432e-02   8.096462e-03    9.015316e-02</a:t>
                </a:r>
              </a:p>
              <a:p>
                <a:pPr marL="0" indent="0">
                  <a:buNone/>
                </a:pPr>
                <a:r>
                  <a:rPr lang="is-IS" dirty="0"/>
                  <a:t>-4.999950e-01   -1.386744e-01   -1.506280e-01   1.195361e-02    8.619913e-02</a:t>
                </a:r>
              </a:p>
              <a:p>
                <a:pPr marL="0" indent="0">
                  <a:buNone/>
                </a:pPr>
                <a:r>
                  <a:rPr lang="is-IS" dirty="0"/>
                  <a:t>5.000000e-06    -2.294600e-01   -2.488450e-01   1.938504e-02    8.448114e-02</a:t>
                </a:r>
              </a:p>
              <a:p>
                <a:pPr marL="0" indent="0">
                  <a:buNone/>
                </a:pPr>
                <a:r>
                  <a:rPr lang="is-IS" dirty="0"/>
                  <a:t>5.000050e-01    -4.480664e-01   -4.853474e-01   3.728096e-02    8.320410e-02</a:t>
                </a:r>
              </a:p>
              <a:p>
                <a:pPr marL="0" indent="0">
                  <a:buNone/>
                </a:pPr>
                <a:r>
                  <a:rPr lang="is-IS" dirty="0"/>
                  <a:t>1.000005e+00    -4.417179e-01   -4.784196e-01   3.670171e-02    8.308856e-02</a:t>
                </a:r>
              </a:p>
              <a:p>
                <a:pPr marL="0" indent="0">
                  <a:buNone/>
                </a:pPr>
                <a:endParaRPr lang="en-US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371601"/>
                <a:ext cx="9315752" cy="5381896"/>
              </a:xfrm>
              <a:blipFill rotWithShape="0">
                <a:blip r:embed="rId3"/>
                <a:stretch>
                  <a:fillRect l="-196" t="-12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6092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7333" y="1410789"/>
                <a:ext cx="8793237" cy="5447211"/>
              </a:xfrm>
            </p:spPr>
            <p:txBody>
              <a:bodyPr>
                <a:normAutofit fontScale="85000" lnSpcReduction="20000"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ja-JP" i="1">
                            <a:latin typeface="Cambria Math" charset="0"/>
                          </a:rPr>
                          <m:t>=</m:t>
                        </m:r>
                        <m:r>
                          <a:rPr lang="en-US" altLang="ja-JP" i="1">
                            <a:latin typeface="Cambria Math" charset="0"/>
                          </a:rPr>
                          <m:t>2</m:t>
                        </m:r>
                        <m:r>
                          <a:rPr lang="en-US" altLang="ja-JP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is-IS" dirty="0"/>
                  <a:t>-9.999950e-01   -2.695940e-01   -2.938227e-01   2.422867e-02    8.987094e-02</a:t>
                </a:r>
              </a:p>
              <a:p>
                <a:pPr marL="0" indent="0">
                  <a:buNone/>
                </a:pPr>
                <a:r>
                  <a:rPr lang="is-IS" dirty="0"/>
                  <a:t>-4.999950e-01   -4.523238e-01   -4.901771e-01   3.785324e-02    8.368616e-02</a:t>
                </a:r>
              </a:p>
              <a:p>
                <a:pPr marL="0" indent="0">
                  <a:buNone/>
                </a:pPr>
                <a:r>
                  <a:rPr lang="is-IS" dirty="0"/>
                  <a:t>5.000000e-06    -5.613101e-01   -6.078191e-01   4.650907e-02    8.285807e-02</a:t>
                </a:r>
              </a:p>
              <a:p>
                <a:pPr marL="0" indent="0">
                  <a:buNone/>
                </a:pPr>
                <a:r>
                  <a:rPr lang="is-IS" dirty="0"/>
                  <a:t>5.000050e-01    -6.526696e-01   -7.069904e-01   5.432077e-02    8.322859e-02</a:t>
                </a:r>
              </a:p>
              <a:p>
                <a:pPr marL="0" indent="0">
                  <a:buNone/>
                </a:pPr>
                <a:r>
                  <a:rPr lang="is-IS" dirty="0"/>
                  <a:t>1.000005e+00    -6.284298e-01   -6.805622e-01   5.213243e-02    8.295665e-02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ja-JP" i="1">
                            <a:latin typeface="Cambria Math" charset="0"/>
                          </a:rPr>
                          <m:t>=</m:t>
                        </m:r>
                        <m:r>
                          <a:rPr lang="en-US" altLang="ja-JP" i="1">
                            <a:latin typeface="Cambria Math" charset="0"/>
                          </a:rPr>
                          <m:t>2</m:t>
                        </m:r>
                        <m:r>
                          <a:rPr lang="en-US" altLang="ja-JP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is-IS" dirty="0"/>
                  <a:t>-9.999950e-01   7.897302e-01    8.591338e-01    6.940360e-02    8.788266e-02</a:t>
                </a:r>
              </a:p>
              <a:p>
                <a:pPr marL="0" indent="0">
                  <a:buNone/>
                </a:pPr>
                <a:r>
                  <a:rPr lang="is-IS" dirty="0"/>
                  <a:t>-4.999950e-01   7.875879e-01    8.557812e-01    6.819329e-02    8.658499e-02</a:t>
                </a:r>
              </a:p>
              <a:p>
                <a:pPr marL="0" indent="0">
                  <a:buNone/>
                </a:pPr>
                <a:r>
                  <a:rPr lang="is-IS" dirty="0"/>
                  <a:t>5.000000e-06    5.624962e-01    6.090961e-01    4.659988e-02    8.284479e-02</a:t>
                </a:r>
              </a:p>
              <a:p>
                <a:pPr marL="0" indent="0">
                  <a:buNone/>
                </a:pPr>
                <a:r>
                  <a:rPr lang="is-IS" dirty="0"/>
                  <a:t>5.000050e-01    4.652810e-01    5.039650e-01    3.868398e-02    8.314110e-02</a:t>
                </a:r>
              </a:p>
              <a:p>
                <a:pPr marL="0" indent="0">
                  <a:buNone/>
                </a:pPr>
                <a:r>
                  <a:rPr lang="is-IS" dirty="0"/>
                  <a:t>1.000005e+00    4.985827e-01    5.401541e-01    4.157133e-02    </a:t>
                </a:r>
                <a:r>
                  <a:rPr lang="is-IS" dirty="0" smtClean="0"/>
                  <a:t>8.337900e-02</a:t>
                </a:r>
              </a:p>
              <a:p>
                <a:pPr marL="0" indent="0">
                  <a:buNone/>
                </a:pPr>
                <a:endParaRPr lang="is-IS" dirty="0"/>
              </a:p>
              <a:p>
                <a:r>
                  <a:rPr lang="is-IS" dirty="0" smtClean="0"/>
                  <a:t>1</a:t>
                </a:r>
                <a:r>
                  <a:rPr lang="ja-JP" altLang="en-US" dirty="0" smtClean="0"/>
                  <a:t>割程度の相対誤差がある</a:t>
                </a:r>
                <a:endParaRPr lang="en-US" altLang="ja-JP" dirty="0" smtClean="0"/>
              </a:p>
              <a:p>
                <a:r>
                  <a:rPr lang="en-US" dirty="0" smtClean="0"/>
                  <a:t>Derivative</a:t>
                </a:r>
                <a:r>
                  <a:rPr lang="ja-JP" altLang="en-US" dirty="0" smtClean="0"/>
                  <a:t>の計算ミスか、</a:t>
                </a:r>
                <a:r>
                  <a:rPr lang="en-US" dirty="0" smtClean="0"/>
                  <a:t>N</a:t>
                </a:r>
                <a:r>
                  <a:rPr lang="is-IS" dirty="0" smtClean="0"/>
                  <a:t>umerical</a:t>
                </a:r>
                <a:r>
                  <a:rPr lang="ja-JP" altLang="en-US" dirty="0" smtClean="0"/>
                  <a:t>な問題なのかどうか、検証中</a:t>
                </a:r>
                <a:endParaRPr lang="is-I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3" y="1410789"/>
                <a:ext cx="8793237" cy="5447211"/>
              </a:xfrm>
              <a:blipFill rotWithShape="0">
                <a:blip r:embed="rId2"/>
                <a:stretch>
                  <a:fillRect l="-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8941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7334" y="1476103"/>
                <a:ext cx="8596668" cy="5381897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i="1" dirty="0" smtClean="0">
                    <a:latin typeface="Cambria Math" charset="0"/>
                  </a:rPr>
                  <a:t>Numerical</a:t>
                </a:r>
                <a:r>
                  <a:rPr lang="ja-JP" altLang="en-US" i="1" dirty="0" smtClean="0">
                    <a:latin typeface="Cambria Math" charset="0"/>
                  </a:rPr>
                  <a:t>な問題ではなく、単純に</a:t>
                </a:r>
                <a:r>
                  <a:rPr lang="en-US" altLang="ja-JP" i="1" dirty="0" smtClean="0">
                    <a:latin typeface="Cambria Math" charset="0"/>
                  </a:rPr>
                  <a:t>derivative</a:t>
                </a:r>
                <a:r>
                  <a:rPr lang="ja-JP" altLang="en-US" i="1" dirty="0" smtClean="0">
                    <a:latin typeface="Cambria Math" charset="0"/>
                  </a:rPr>
                  <a:t>計算式の</a:t>
                </a:r>
                <a:r>
                  <a:rPr lang="en-US" i="1" dirty="0" smtClean="0">
                    <a:latin typeface="Cambria Math" charset="0"/>
                  </a:rPr>
                  <a:t>Bug </a:t>
                </a:r>
                <a:r>
                  <a:rPr lang="ja-JP" altLang="en-US" i="1" dirty="0" smtClean="0">
                    <a:latin typeface="Cambria Math" charset="0"/>
                  </a:rPr>
                  <a:t>だった</a:t>
                </a:r>
                <a:endParaRPr lang="en-US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ja-JP" i="1">
                            <a:latin typeface="Cambria Math" charset="0"/>
                          </a:rPr>
                          <m:t>=</m:t>
                        </m:r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  <m:r>
                          <a:rPr lang="en-US" altLang="ja-JP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nb-NO" dirty="0"/>
                  <a:t>-9.999999e-01 1.862066e-01 1.862067e-01 4.058383e-09 2.179505e-08</a:t>
                </a:r>
              </a:p>
              <a:p>
                <a:pPr marL="0" indent="0">
                  <a:buNone/>
                </a:pPr>
                <a:r>
                  <a:rPr lang="nb-NO" dirty="0"/>
                  <a:t>-5.000000e-01 2.283232e-01 2.283232e-01 1.614879e-09 7.072778e-09</a:t>
                </a:r>
              </a:p>
              <a:p>
                <a:pPr marL="0" indent="0">
                  <a:buNone/>
                </a:pPr>
                <a:r>
                  <a:rPr lang="nb-NO" dirty="0"/>
                  <a:t>5.000000e-08 2.191128e-01 2.191128e-01 4.260256e-09 1.944320e-08</a:t>
                </a:r>
              </a:p>
              <a:p>
                <a:pPr marL="0" indent="0">
                  <a:buNone/>
                </a:pPr>
                <a:r>
                  <a:rPr lang="nb-NO" dirty="0"/>
                  <a:t>5.000001e-01 1.770371e-01 1.770371e-01 7.813030e-10 4.413216e-09</a:t>
                </a:r>
              </a:p>
              <a:p>
                <a:pPr marL="0" indent="0">
                  <a:buNone/>
                </a:pPr>
                <a:r>
                  <a:rPr lang="nb-NO" dirty="0"/>
                  <a:t>1.000000e+00 2.136531e-01 2.136531e-01 3.404072e-09 1.593271e-08</a:t>
                </a:r>
              </a:p>
              <a:p>
                <a:pPr marL="0" indent="0">
                  <a:buNone/>
                </a:pPr>
                <a:endParaRPr lang="en-US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r>
                          <a:rPr lang="en-US" i="1">
                            <a:latin typeface="Cambria Math" charset="0"/>
                          </a:rPr>
                          <m:t>𝑝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ja-JP" i="1">
                            <a:latin typeface="Cambria Math" charset="0"/>
                          </a:rPr>
                          <m:t>=</m:t>
                        </m:r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  <m:r>
                          <a:rPr lang="en-US" altLang="ja-JP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it-IT" dirty="0"/>
                  <a:t>-9.999999e-01 -8.101531e-02 -8.101530e-02 6.132421e-10 7.569460e-09</a:t>
                </a:r>
              </a:p>
              <a:p>
                <a:pPr marL="0" indent="0">
                  <a:buNone/>
                </a:pPr>
                <a:r>
                  <a:rPr lang="it-IT" dirty="0"/>
                  <a:t>-5.000000e-01 -1.177862e-01 -1.177862e-01 2.136801e-09 1.814135e-08</a:t>
                </a:r>
              </a:p>
              <a:p>
                <a:pPr marL="0" indent="0">
                  <a:buNone/>
                </a:pPr>
                <a:r>
                  <a:rPr lang="it-IT" dirty="0"/>
                  <a:t>5.000000e-08 -1.723602e-01 -1.723602e-01 5.637943e-09 3.271024e-08</a:t>
                </a:r>
              </a:p>
              <a:p>
                <a:pPr marL="0" indent="0">
                  <a:buNone/>
                </a:pPr>
                <a:r>
                  <a:rPr lang="it-IT" dirty="0"/>
                  <a:t>5.000001e-01 -2.305991e-01 -2.305991e-01 1.326320e-09 5.751627e-09</a:t>
                </a:r>
              </a:p>
              <a:p>
                <a:pPr marL="0" indent="0">
                  <a:buNone/>
                </a:pPr>
                <a:r>
                  <a:rPr lang="it-IT" dirty="0"/>
                  <a:t>1.000000e+00 -2.303919e-01 -2.303919e-01 7.498808e-10 3.254805e-09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476103"/>
                <a:ext cx="8596668" cy="5381897"/>
              </a:xfrm>
              <a:blipFill rotWithShape="0">
                <a:blip r:embed="rId2"/>
                <a:stretch>
                  <a:fillRect l="-426" t="-1019" b="-12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8740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210</TotalTime>
  <Words>569</Words>
  <Application>Microsoft Macintosh PowerPoint</Application>
  <PresentationFormat>Widescreen</PresentationFormat>
  <Paragraphs>139</Paragraphs>
  <Slides>12</Slides>
  <Notes>1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Cambria Math</vt:lpstr>
      <vt:lpstr>Trebuchet MS</vt:lpstr>
      <vt:lpstr>Wingdings 3</vt:lpstr>
      <vt:lpstr>メイリオ</vt:lpstr>
      <vt:lpstr>Arial</vt:lpstr>
      <vt:lpstr>Facet</vt:lpstr>
      <vt:lpstr>研究進捗20161221</vt:lpstr>
      <vt:lpstr>EM algorithm</vt:lpstr>
      <vt:lpstr>EM algorithm</vt:lpstr>
      <vt:lpstr>EM algorithm</vt:lpstr>
      <vt:lpstr>誕生時刻のGradient</vt:lpstr>
      <vt:lpstr>構成比のGradient</vt:lpstr>
      <vt:lpstr>構成比によるp(i_k )のGradient</vt:lpstr>
      <vt:lpstr>PowerPoint Presentation</vt:lpstr>
      <vt:lpstr>PowerPoint Presentation</vt:lpstr>
      <vt:lpstr>PowerPoint Presentation</vt:lpstr>
      <vt:lpstr>構成比のGradient</vt:lpstr>
      <vt:lpstr>TODO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研究進捗20161221</dc:title>
  <dc:creator>Y K</dc:creator>
  <cp:lastModifiedBy>Y K</cp:lastModifiedBy>
  <cp:revision>23</cp:revision>
  <dcterms:created xsi:type="dcterms:W3CDTF">2016-12-21T04:39:17Z</dcterms:created>
  <dcterms:modified xsi:type="dcterms:W3CDTF">2016-12-21T08:09:22Z</dcterms:modified>
</cp:coreProperties>
</file>

<file path=docProps/thumbnail.jpeg>
</file>